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8" r:id="rId5"/>
    <p:sldId id="260" r:id="rId6"/>
    <p:sldId id="265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58" r:id="rId20"/>
  </p:sldIdLst>
  <p:sldSz cx="12192000" cy="6858000"/>
  <p:notesSz cx="6858000" cy="9144000"/>
  <p:defaultTextStyle>
    <a:defPPr>
      <a:defRPr lang="ar-SA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8758"/>
    <a:srgbClr val="43567F"/>
    <a:srgbClr val="4A94A6"/>
    <a:srgbClr val="FCF7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69505" autoAdjust="0"/>
  </p:normalViewPr>
  <p:slideViewPr>
    <p:cSldViewPr snapToGrid="0">
      <p:cViewPr>
        <p:scale>
          <a:sx n="65" d="100"/>
          <a:sy n="65" d="100"/>
        </p:scale>
        <p:origin x="927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رأس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3" name="عنصر نائب للتاريخ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6DADAC8-28C8-4810-9779-254FFFCF78F1}" type="datetimeFigureOut">
              <a:rPr lang="ar-SA" smtClean="0"/>
              <a:t>12/04/43</a:t>
            </a:fld>
            <a:endParaRPr lang="ar-SA"/>
          </a:p>
        </p:txBody>
      </p:sp>
      <p:sp>
        <p:nvSpPr>
          <p:cNvPr id="4" name="عنصر نائب لصورة الشريحة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ar-SA"/>
          </a:p>
        </p:txBody>
      </p:sp>
      <p:sp>
        <p:nvSpPr>
          <p:cNvPr id="5" name="عنصر نائب للملاحظا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6" name="عنصر نائب للتذييل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ar-SA"/>
          </a:p>
        </p:txBody>
      </p:sp>
      <p:sp>
        <p:nvSpPr>
          <p:cNvPr id="7" name="عنصر نائب لرقم الشريحة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A8C0F663-AE10-49D0-9CED-E61DB5BBE808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929446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0F663-AE10-49D0-9CED-E61DB5BBE808}" type="slidenum">
              <a:rPr lang="ar-SA" smtClean="0"/>
              <a:t>2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6417651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0F663-AE10-49D0-9CED-E61DB5BBE808}" type="slidenum">
              <a:rPr lang="ar-SA" smtClean="0"/>
              <a:t>14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0061618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0F663-AE10-49D0-9CED-E61DB5BBE808}" type="slidenum">
              <a:rPr lang="ar-SA" smtClean="0"/>
              <a:t>15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82673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0F663-AE10-49D0-9CED-E61DB5BBE808}" type="slidenum">
              <a:rPr lang="ar-SA" smtClean="0"/>
              <a:t>16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52324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0F663-AE10-49D0-9CED-E61DB5BBE808}" type="slidenum">
              <a:rPr lang="ar-SA" smtClean="0"/>
              <a:t>17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1861023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0F663-AE10-49D0-9CED-E61DB5BBE808}" type="slidenum">
              <a:rPr lang="ar-SA" smtClean="0"/>
              <a:t>18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724271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0F663-AE10-49D0-9CED-E61DB5BBE808}" type="slidenum">
              <a:rPr lang="ar-SA" smtClean="0"/>
              <a:t>6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79302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0F663-AE10-49D0-9CED-E61DB5BBE808}" type="slidenum">
              <a:rPr lang="ar-SA" smtClean="0"/>
              <a:t>7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7243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0F663-AE10-49D0-9CED-E61DB5BBE808}" type="slidenum">
              <a:rPr lang="ar-SA" smtClean="0"/>
              <a:t>8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47098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0F663-AE10-49D0-9CED-E61DB5BBE808}" type="slidenum">
              <a:rPr lang="ar-SA" smtClean="0"/>
              <a:t>9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669188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0F663-AE10-49D0-9CED-E61DB5BBE808}" type="slidenum">
              <a:rPr lang="ar-SA" smtClean="0"/>
              <a:t>10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852405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0F663-AE10-49D0-9CED-E61DB5BBE808}" type="slidenum">
              <a:rPr lang="ar-SA" smtClean="0"/>
              <a:t>11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346386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0F663-AE10-49D0-9CED-E61DB5BBE808}" type="slidenum">
              <a:rPr lang="ar-SA" smtClean="0"/>
              <a:t>12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521401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صورة الشريحة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عنصر نائب للملاحظا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SA" dirty="0"/>
          </a:p>
        </p:txBody>
      </p:sp>
      <p:sp>
        <p:nvSpPr>
          <p:cNvPr id="4" name="عنصر نائب لرقم الشريحة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C0F663-AE10-49D0-9CED-E61DB5BBE808}" type="slidenum">
              <a:rPr lang="ar-SA" smtClean="0"/>
              <a:t>13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65006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شريحة عنو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83E8CED-944F-446D-95D3-69DB7620D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9D19B937-5335-429B-904F-1F94A1A6E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ar-SA"/>
              <a:t>انقر لتحرير نمط العنوان الفرعي للشكل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8F7254B2-F507-4D15-8494-8FAC6218A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041E-0787-4450-914D-77B516DFA21B}" type="datetimeFigureOut">
              <a:rPr lang="ar-SA" smtClean="0"/>
              <a:t>12/04/43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0EC7DD38-8450-40F9-81BF-87367A86C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EA349DD2-1060-48B1-835F-4C168B719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FDEE-7F1F-465E-B8FA-EA690D13257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047745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عنوان ونص عمود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375E05AF-DCEB-4DAD-860E-C455C628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99746022-3347-4030-82EB-169B2EF55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02008F42-F3C1-4C1E-9FCC-7084E8F3F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041E-0787-4450-914D-77B516DFA21B}" type="datetimeFigureOut">
              <a:rPr lang="ar-SA" smtClean="0"/>
              <a:t>12/04/43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2DAB8FC7-C990-48F3-97CB-C0A509854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E7A6D87F-8FF2-4B6D-8CB0-907E0D7F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FDEE-7F1F-465E-B8FA-EA690D13257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305438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عنوان ونص عمود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عمودي 1">
            <a:extLst>
              <a:ext uri="{FF2B5EF4-FFF2-40B4-BE49-F238E27FC236}">
                <a16:creationId xmlns:a16="http://schemas.microsoft.com/office/drawing/2014/main" id="{A9576F18-BA19-4EA5-BD52-2520C0BCD5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عنوان العمودي 2">
            <a:extLst>
              <a:ext uri="{FF2B5EF4-FFF2-40B4-BE49-F238E27FC236}">
                <a16:creationId xmlns:a16="http://schemas.microsoft.com/office/drawing/2014/main" id="{3EC80A75-0BDE-4FC2-97FC-3BE236EA8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5107243A-3577-42F1-A4C1-E391C7E6A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041E-0787-4450-914D-77B516DFA21B}" type="datetimeFigureOut">
              <a:rPr lang="ar-SA" smtClean="0"/>
              <a:t>12/04/43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C1B51925-CE62-48FB-91F3-1E07BA34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0881240C-EAFD-426F-8DC6-1BC45978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FDEE-7F1F-465E-B8FA-EA690D13257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720331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عنوان ومحتو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321161E-37D5-42E0-A25F-5E53C880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FC628B8E-87F6-490B-826A-7F0557A10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4B87CB25-5B80-4D2F-86C1-03DB0E7B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041E-0787-4450-914D-77B516DFA21B}" type="datetimeFigureOut">
              <a:rPr lang="ar-SA" smtClean="0"/>
              <a:t>12/04/43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B8025592-9850-4991-8535-3476A3F1C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6E7FA32E-8937-40ED-9890-5F74E9EEB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FDEE-7F1F-465E-B8FA-EA690D13257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25328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عنوان المقط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757CE9A-302E-44EF-AC21-BA2BC6C0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496A3008-3DD9-4052-AA6E-8F24F8702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E6B7C643-5D2C-4661-B7F8-8711AB737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041E-0787-4450-914D-77B516DFA21B}" type="datetimeFigureOut">
              <a:rPr lang="ar-SA" smtClean="0"/>
              <a:t>12/04/43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484DC7A8-ECC2-44FE-ADD5-15AC69FB5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37854554-B847-47A7-848C-C9F48FA4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FDEE-7F1F-465E-B8FA-EA690D13257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995398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محتويا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4C571C8-5CC3-4D97-8413-80738E9E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FDF51B6C-1379-4B31-817D-E073ADDBAC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2B9825F5-9CCB-49B0-AD44-6F2A7B89CF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61AC1CD1-EDFB-4BC5-ABEC-8EB20C139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041E-0787-4450-914D-77B516DFA21B}" type="datetimeFigureOut">
              <a:rPr lang="ar-SA" smtClean="0"/>
              <a:t>12/04/43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E4AF3031-76E4-4FC7-99FD-84EF4A5C7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EBDF638D-0016-4B8E-B5DE-8DBC6072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FDEE-7F1F-465E-B8FA-EA690D13257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9893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مقارن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ABE50AB5-2499-4C4D-BF7A-26B6C0B2E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DD563276-6B9D-45C9-816D-F357793B8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4" name="عنصر نائب للمحتوى 3">
            <a:extLst>
              <a:ext uri="{FF2B5EF4-FFF2-40B4-BE49-F238E27FC236}">
                <a16:creationId xmlns:a16="http://schemas.microsoft.com/office/drawing/2014/main" id="{D3D502CA-EEBD-41E4-A790-26DD7F9CB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5" name="عنصر نائب للنص 4">
            <a:extLst>
              <a:ext uri="{FF2B5EF4-FFF2-40B4-BE49-F238E27FC236}">
                <a16:creationId xmlns:a16="http://schemas.microsoft.com/office/drawing/2014/main" id="{4F8B82F9-A110-44C9-9213-623F7980F6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6" name="عنصر نائب للمحتوى 5">
            <a:extLst>
              <a:ext uri="{FF2B5EF4-FFF2-40B4-BE49-F238E27FC236}">
                <a16:creationId xmlns:a16="http://schemas.microsoft.com/office/drawing/2014/main" id="{CFA1850E-F2D3-4212-857E-2D6FDB6B0C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7" name="عنصر نائب للتاريخ 6">
            <a:extLst>
              <a:ext uri="{FF2B5EF4-FFF2-40B4-BE49-F238E27FC236}">
                <a16:creationId xmlns:a16="http://schemas.microsoft.com/office/drawing/2014/main" id="{BA8923DE-4AA2-48A1-A217-BE26B5FC7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041E-0787-4450-914D-77B516DFA21B}" type="datetimeFigureOut">
              <a:rPr lang="ar-SA" smtClean="0"/>
              <a:t>12/04/43</a:t>
            </a:fld>
            <a:endParaRPr lang="ar-SA"/>
          </a:p>
        </p:txBody>
      </p:sp>
      <p:sp>
        <p:nvSpPr>
          <p:cNvPr id="8" name="عنصر نائب للتذييل 7">
            <a:extLst>
              <a:ext uri="{FF2B5EF4-FFF2-40B4-BE49-F238E27FC236}">
                <a16:creationId xmlns:a16="http://schemas.microsoft.com/office/drawing/2014/main" id="{A79A7F8E-224A-4390-B1D9-2BC348B55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9" name="عنصر نائب لرقم الشريحة 8">
            <a:extLst>
              <a:ext uri="{FF2B5EF4-FFF2-40B4-BE49-F238E27FC236}">
                <a16:creationId xmlns:a16="http://schemas.microsoft.com/office/drawing/2014/main" id="{4D122DAE-AAC5-4417-A37D-2BE19CBBD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FDEE-7F1F-465E-B8FA-EA690D13257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220796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عنوان فق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E58DCDAD-3486-4216-9FD8-787415134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تاريخ 2">
            <a:extLst>
              <a:ext uri="{FF2B5EF4-FFF2-40B4-BE49-F238E27FC236}">
                <a16:creationId xmlns:a16="http://schemas.microsoft.com/office/drawing/2014/main" id="{9BCA18E9-4577-422B-B6DB-2994F407A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041E-0787-4450-914D-77B516DFA21B}" type="datetimeFigureOut">
              <a:rPr lang="ar-SA" smtClean="0"/>
              <a:t>12/04/43</a:t>
            </a:fld>
            <a:endParaRPr lang="ar-SA"/>
          </a:p>
        </p:txBody>
      </p:sp>
      <p:sp>
        <p:nvSpPr>
          <p:cNvPr id="4" name="عنصر نائب للتذييل 3">
            <a:extLst>
              <a:ext uri="{FF2B5EF4-FFF2-40B4-BE49-F238E27FC236}">
                <a16:creationId xmlns:a16="http://schemas.microsoft.com/office/drawing/2014/main" id="{926C7830-DE1A-4220-9A9F-80AC551A4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5" name="عنصر نائب لرقم الشريحة 4">
            <a:extLst>
              <a:ext uri="{FF2B5EF4-FFF2-40B4-BE49-F238E27FC236}">
                <a16:creationId xmlns:a16="http://schemas.microsoft.com/office/drawing/2014/main" id="{7BF51B44-E555-4AA6-9773-3D207552C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FDEE-7F1F-465E-B8FA-EA690D13257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419764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فار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تاريخ 1">
            <a:extLst>
              <a:ext uri="{FF2B5EF4-FFF2-40B4-BE49-F238E27FC236}">
                <a16:creationId xmlns:a16="http://schemas.microsoft.com/office/drawing/2014/main" id="{A8EFBA06-2B89-49C3-9486-2AC073DF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041E-0787-4450-914D-77B516DFA21B}" type="datetimeFigureOut">
              <a:rPr lang="ar-SA" smtClean="0"/>
              <a:t>12/04/43</a:t>
            </a:fld>
            <a:endParaRPr lang="ar-SA"/>
          </a:p>
        </p:txBody>
      </p:sp>
      <p:sp>
        <p:nvSpPr>
          <p:cNvPr id="3" name="عنصر نائب للتذييل 2">
            <a:extLst>
              <a:ext uri="{FF2B5EF4-FFF2-40B4-BE49-F238E27FC236}">
                <a16:creationId xmlns:a16="http://schemas.microsoft.com/office/drawing/2014/main" id="{42A40EB0-37E4-402B-82D1-CB1EB06AE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4" name="عنصر نائب لرقم الشريحة 3">
            <a:extLst>
              <a:ext uri="{FF2B5EF4-FFF2-40B4-BE49-F238E27FC236}">
                <a16:creationId xmlns:a16="http://schemas.microsoft.com/office/drawing/2014/main" id="{15B185DA-9727-4759-BDCB-9FECEAD81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FDEE-7F1F-465E-B8FA-EA690D13257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4282207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محتوى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8AEE550F-FEEE-4E6D-9470-C4C7DE52C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محتوى 2">
            <a:extLst>
              <a:ext uri="{FF2B5EF4-FFF2-40B4-BE49-F238E27FC236}">
                <a16:creationId xmlns:a16="http://schemas.microsoft.com/office/drawing/2014/main" id="{46C4EB96-640C-4F0D-A6FA-C6841F658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A6434265-D337-47C6-AA81-33E5C84CA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21EFA259-DDE1-49B9-81D1-EBAC8D0C5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041E-0787-4450-914D-77B516DFA21B}" type="datetimeFigureOut">
              <a:rPr lang="ar-SA" smtClean="0"/>
              <a:t>12/04/43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D4E95426-550C-4E57-8BF9-E50B7418C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4EAD5617-57B5-4136-B827-7C5BF8368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FDEE-7F1F-465E-B8FA-EA690D13257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345846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صورة مع تسمية توضيحي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75C18C1E-195A-447A-A3C8-C9837CA16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صورة 2">
            <a:extLst>
              <a:ext uri="{FF2B5EF4-FFF2-40B4-BE49-F238E27FC236}">
                <a16:creationId xmlns:a16="http://schemas.microsoft.com/office/drawing/2014/main" id="{3FD4EA39-FAD3-4758-BC4E-7B97BBCD7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ar-SA"/>
          </a:p>
        </p:txBody>
      </p:sp>
      <p:sp>
        <p:nvSpPr>
          <p:cNvPr id="4" name="عنصر نائب للنص 3">
            <a:extLst>
              <a:ext uri="{FF2B5EF4-FFF2-40B4-BE49-F238E27FC236}">
                <a16:creationId xmlns:a16="http://schemas.microsoft.com/office/drawing/2014/main" id="{9A476AAF-474A-42DD-A26F-1FC53BC4F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ar-SA"/>
              <a:t>انقر لتحرير أنماط نص الشكل الرئيسي</a:t>
            </a:r>
          </a:p>
        </p:txBody>
      </p:sp>
      <p:sp>
        <p:nvSpPr>
          <p:cNvPr id="5" name="عنصر نائب للتاريخ 4">
            <a:extLst>
              <a:ext uri="{FF2B5EF4-FFF2-40B4-BE49-F238E27FC236}">
                <a16:creationId xmlns:a16="http://schemas.microsoft.com/office/drawing/2014/main" id="{BA79E287-9C0B-4C6F-9309-FD043F84B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E041E-0787-4450-914D-77B516DFA21B}" type="datetimeFigureOut">
              <a:rPr lang="ar-SA" smtClean="0"/>
              <a:t>12/04/43</a:t>
            </a:fld>
            <a:endParaRPr lang="ar-SA"/>
          </a:p>
        </p:txBody>
      </p:sp>
      <p:sp>
        <p:nvSpPr>
          <p:cNvPr id="6" name="عنصر نائب للتذييل 5">
            <a:extLst>
              <a:ext uri="{FF2B5EF4-FFF2-40B4-BE49-F238E27FC236}">
                <a16:creationId xmlns:a16="http://schemas.microsoft.com/office/drawing/2014/main" id="{E00C1843-2DC2-45EF-824D-DFE3021E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SA"/>
          </a:p>
        </p:txBody>
      </p:sp>
      <p:sp>
        <p:nvSpPr>
          <p:cNvPr id="7" name="عنصر نائب لرقم الشريحة 6">
            <a:extLst>
              <a:ext uri="{FF2B5EF4-FFF2-40B4-BE49-F238E27FC236}">
                <a16:creationId xmlns:a16="http://schemas.microsoft.com/office/drawing/2014/main" id="{32DE63AB-7307-4173-935C-E0F7EBB16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9FDEE-7F1F-465E-B8FA-EA690D13257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2150725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صر نائب للعنوان 1">
            <a:extLst>
              <a:ext uri="{FF2B5EF4-FFF2-40B4-BE49-F238E27FC236}">
                <a16:creationId xmlns:a16="http://schemas.microsoft.com/office/drawing/2014/main" id="{B207A577-AE9F-4F2F-AF80-26F57A9CD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ar-SA"/>
              <a:t>انقر لتحرير نمط عنوان الشكل الرئيسي</a:t>
            </a:r>
          </a:p>
        </p:txBody>
      </p:sp>
      <p:sp>
        <p:nvSpPr>
          <p:cNvPr id="3" name="عنصر نائب للنص 2">
            <a:extLst>
              <a:ext uri="{FF2B5EF4-FFF2-40B4-BE49-F238E27FC236}">
                <a16:creationId xmlns:a16="http://schemas.microsoft.com/office/drawing/2014/main" id="{D25C93E6-59E5-45FE-AB6F-6CB8CEFEF5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ar-SA"/>
              <a:t>انقر لتحرير أنماط نص الشكل الرئيسي</a:t>
            </a:r>
          </a:p>
          <a:p>
            <a:pPr lvl="1"/>
            <a:r>
              <a:rPr lang="ar-SA"/>
              <a:t>المستوى الثاني</a:t>
            </a:r>
          </a:p>
          <a:p>
            <a:pPr lvl="2"/>
            <a:r>
              <a:rPr lang="ar-SA"/>
              <a:t>المستوى الثالث</a:t>
            </a:r>
          </a:p>
          <a:p>
            <a:pPr lvl="3"/>
            <a:r>
              <a:rPr lang="ar-SA"/>
              <a:t>المستوى الرابع</a:t>
            </a:r>
          </a:p>
          <a:p>
            <a:pPr lvl="4"/>
            <a:r>
              <a:rPr lang="ar-SA"/>
              <a:t>المستوى الخامس</a:t>
            </a:r>
          </a:p>
        </p:txBody>
      </p:sp>
      <p:sp>
        <p:nvSpPr>
          <p:cNvPr id="4" name="عنصر نائب للتاريخ 3">
            <a:extLst>
              <a:ext uri="{FF2B5EF4-FFF2-40B4-BE49-F238E27FC236}">
                <a16:creationId xmlns:a16="http://schemas.microsoft.com/office/drawing/2014/main" id="{9F9D1959-2C62-4C0C-A83F-D46A34C39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E041E-0787-4450-914D-77B516DFA21B}" type="datetimeFigureOut">
              <a:rPr lang="ar-SA" smtClean="0"/>
              <a:t>12/04/43</a:t>
            </a:fld>
            <a:endParaRPr lang="ar-SA"/>
          </a:p>
        </p:txBody>
      </p:sp>
      <p:sp>
        <p:nvSpPr>
          <p:cNvPr id="5" name="عنصر نائب للتذييل 4">
            <a:extLst>
              <a:ext uri="{FF2B5EF4-FFF2-40B4-BE49-F238E27FC236}">
                <a16:creationId xmlns:a16="http://schemas.microsoft.com/office/drawing/2014/main" id="{913C8E2F-63D6-440F-8843-6254A9197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SA"/>
          </a:p>
        </p:txBody>
      </p:sp>
      <p:sp>
        <p:nvSpPr>
          <p:cNvPr id="6" name="عنصر نائب لرقم الشريحة 5">
            <a:extLst>
              <a:ext uri="{FF2B5EF4-FFF2-40B4-BE49-F238E27FC236}">
                <a16:creationId xmlns:a16="http://schemas.microsoft.com/office/drawing/2014/main" id="{DEB69EEC-1342-44A3-8CD2-664993AA9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9FDEE-7F1F-465E-B8FA-EA690D13257A}" type="slidenum">
              <a:rPr lang="ar-SA" smtClean="0"/>
              <a:t>‹#›</a:t>
            </a:fld>
            <a:endParaRPr lang="ar-SA"/>
          </a:p>
        </p:txBody>
      </p:sp>
    </p:spTree>
    <p:extLst>
      <p:ext uri="{BB962C8B-B14F-4D97-AF65-F5344CB8AC3E}">
        <p14:creationId xmlns:p14="http://schemas.microsoft.com/office/powerpoint/2010/main" val="110043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SA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ardiovascular disease its Symptoms, Risk Factors and Treatment | Blog |  Sprint Medical">
            <a:extLst>
              <a:ext uri="{FF2B5EF4-FFF2-40B4-BE49-F238E27FC236}">
                <a16:creationId xmlns:a16="http://schemas.microsoft.com/office/drawing/2014/main" id="{9BC9F8C1-490C-4660-9046-73DD9A9B68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9686"/>
          <a:stretch/>
        </p:blipFill>
        <p:spPr bwMode="auto">
          <a:xfrm>
            <a:off x="-10619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3216FEAE-ACE3-4E05-B87F-0813435BA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68704" y="1200152"/>
            <a:ext cx="4458143" cy="4457696"/>
          </a:xfrm>
        </p:spPr>
        <p:txBody>
          <a:bodyPr anchor="ctr">
            <a:normAutofit/>
          </a:bodyPr>
          <a:lstStyle/>
          <a:p>
            <a:pPr algn="r"/>
            <a:r>
              <a:rPr lang="en-US" sz="3600" dirty="0">
                <a:solidFill>
                  <a:srgbClr val="FFFFFF"/>
                </a:solidFill>
              </a:rPr>
              <a:t>Cardiovascular</a:t>
            </a:r>
          </a:p>
          <a:p>
            <a:pPr algn="r"/>
            <a:r>
              <a:rPr lang="en-US" sz="3600" dirty="0">
                <a:solidFill>
                  <a:srgbClr val="FFFFFF"/>
                </a:solidFill>
              </a:rPr>
              <a:t>Disease</a:t>
            </a:r>
            <a:endParaRPr lang="ar-SA" sz="3600" dirty="0">
              <a:solidFill>
                <a:srgbClr val="FFFFFF"/>
              </a:solidFill>
            </a:endParaRPr>
          </a:p>
          <a:p>
            <a:pPr algn="r"/>
            <a:r>
              <a:rPr lang="en-US" sz="1800" dirty="0" err="1">
                <a:solidFill>
                  <a:srgbClr val="FFFFFF"/>
                </a:solidFill>
              </a:rPr>
              <a:t>Manar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Almohaimeed</a:t>
            </a:r>
            <a:endParaRPr lang="ar-SA" sz="1800" dirty="0">
              <a:solidFill>
                <a:srgbClr val="FFFFFF"/>
              </a:solidFill>
            </a:endParaRPr>
          </a:p>
        </p:txBody>
      </p:sp>
      <p:sp>
        <p:nvSpPr>
          <p:cNvPr id="75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940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ستطيل 7">
            <a:extLst>
              <a:ext uri="{FF2B5EF4-FFF2-40B4-BE49-F238E27FC236}">
                <a16:creationId xmlns:a16="http://schemas.microsoft.com/office/drawing/2014/main" id="{555B5CA1-B810-4F12-9012-CAD8E4B4F8B0}"/>
              </a:ext>
            </a:extLst>
          </p:cNvPr>
          <p:cNvSpPr/>
          <p:nvPr/>
        </p:nvSpPr>
        <p:spPr>
          <a:xfrm>
            <a:off x="497758" y="2234381"/>
            <a:ext cx="11035481" cy="4350774"/>
          </a:xfrm>
          <a:prstGeom prst="rect">
            <a:avLst/>
          </a:prstGeom>
          <a:solidFill>
            <a:srgbClr val="435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22193E66-9E88-4E16-8E22-310C5E903BEE}"/>
              </a:ext>
            </a:extLst>
          </p:cNvPr>
          <p:cNvSpPr txBox="1"/>
          <p:nvPr/>
        </p:nvSpPr>
        <p:spPr>
          <a:xfrm>
            <a:off x="1061884" y="501446"/>
            <a:ext cx="10596715" cy="11387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4000" b="1" dirty="0">
                <a:solidFill>
                  <a:srgbClr val="43567F"/>
                </a:solidFill>
                <a:latin typeface="Inter"/>
              </a:rPr>
              <a:t>Converting age</a:t>
            </a:r>
          </a:p>
          <a:p>
            <a:pPr algn="l"/>
            <a:r>
              <a:rPr lang="en-US" sz="2800" b="1" dirty="0">
                <a:solidFill>
                  <a:srgbClr val="4A94A6"/>
                </a:solidFill>
                <a:effectLst/>
                <a:latin typeface="Inter"/>
              </a:rPr>
              <a:t>From days to years</a:t>
            </a: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8FB60130-B0D6-42FC-9383-1552D3EC2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011" b="9462"/>
          <a:stretch/>
        </p:blipFill>
        <p:spPr>
          <a:xfrm>
            <a:off x="952500" y="2426108"/>
            <a:ext cx="10287000" cy="386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39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ستطيل 7">
            <a:extLst>
              <a:ext uri="{FF2B5EF4-FFF2-40B4-BE49-F238E27FC236}">
                <a16:creationId xmlns:a16="http://schemas.microsoft.com/office/drawing/2014/main" id="{555B5CA1-B810-4F12-9012-CAD8E4B4F8B0}"/>
              </a:ext>
            </a:extLst>
          </p:cNvPr>
          <p:cNvSpPr/>
          <p:nvPr/>
        </p:nvSpPr>
        <p:spPr>
          <a:xfrm>
            <a:off x="497758" y="2234381"/>
            <a:ext cx="11035481" cy="4350774"/>
          </a:xfrm>
          <a:prstGeom prst="rect">
            <a:avLst/>
          </a:prstGeom>
          <a:solidFill>
            <a:srgbClr val="435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22193E66-9E88-4E16-8E22-310C5E903BEE}"/>
              </a:ext>
            </a:extLst>
          </p:cNvPr>
          <p:cNvSpPr txBox="1"/>
          <p:nvPr/>
        </p:nvSpPr>
        <p:spPr>
          <a:xfrm>
            <a:off x="1061884" y="501446"/>
            <a:ext cx="10596715" cy="11387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4000" b="1" dirty="0">
                <a:solidFill>
                  <a:srgbClr val="43567F"/>
                </a:solidFill>
                <a:latin typeface="Inter"/>
              </a:rPr>
              <a:t>Converting age</a:t>
            </a:r>
          </a:p>
          <a:p>
            <a:pPr algn="l"/>
            <a:r>
              <a:rPr lang="en-US" sz="2800" b="1" dirty="0">
                <a:solidFill>
                  <a:srgbClr val="4A94A6"/>
                </a:solidFill>
                <a:effectLst/>
                <a:latin typeface="Inter"/>
              </a:rPr>
              <a:t>From days to years</a:t>
            </a: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A9ACCAED-F54B-4B85-B5E8-7770F23AF1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917" b="33010"/>
          <a:stretch/>
        </p:blipFill>
        <p:spPr>
          <a:xfrm>
            <a:off x="952500" y="2790594"/>
            <a:ext cx="10287000" cy="295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2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ستطيل 7">
            <a:extLst>
              <a:ext uri="{FF2B5EF4-FFF2-40B4-BE49-F238E27FC236}">
                <a16:creationId xmlns:a16="http://schemas.microsoft.com/office/drawing/2014/main" id="{555B5CA1-B810-4F12-9012-CAD8E4B4F8B0}"/>
              </a:ext>
            </a:extLst>
          </p:cNvPr>
          <p:cNvSpPr/>
          <p:nvPr/>
        </p:nvSpPr>
        <p:spPr>
          <a:xfrm>
            <a:off x="497758" y="258095"/>
            <a:ext cx="5976783" cy="6297563"/>
          </a:xfrm>
          <a:prstGeom prst="rect">
            <a:avLst/>
          </a:prstGeom>
          <a:solidFill>
            <a:srgbClr val="435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9AA2B6FB-4E43-4010-8749-C13707A8B9ED}"/>
              </a:ext>
            </a:extLst>
          </p:cNvPr>
          <p:cNvSpPr txBox="1"/>
          <p:nvPr/>
        </p:nvSpPr>
        <p:spPr>
          <a:xfrm>
            <a:off x="6651523" y="501446"/>
            <a:ext cx="4373881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4000" b="1" dirty="0">
                <a:solidFill>
                  <a:srgbClr val="43567F"/>
                </a:solidFill>
                <a:latin typeface="Roboto Mono"/>
              </a:rPr>
              <a:t>Find the unique value of cardio </a:t>
            </a:r>
            <a:br>
              <a:rPr lang="en-US" sz="4000" b="1" i="0" dirty="0">
                <a:solidFill>
                  <a:srgbClr val="43567F"/>
                </a:solidFill>
                <a:effectLst/>
                <a:latin typeface="Roboto Mono"/>
              </a:rPr>
            </a:br>
            <a:endParaRPr lang="ar-SA" sz="4000" b="1" dirty="0">
              <a:solidFill>
                <a:srgbClr val="43567F"/>
              </a:solidFill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BE357043-CCD0-437F-90CB-24B13EF8F3FC}"/>
              </a:ext>
            </a:extLst>
          </p:cNvPr>
          <p:cNvSpPr txBox="1"/>
          <p:nvPr/>
        </p:nvSpPr>
        <p:spPr>
          <a:xfrm>
            <a:off x="6708302" y="2632460"/>
            <a:ext cx="60947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4A94A6"/>
                </a:solidFill>
                <a:effectLst/>
                <a:latin typeface="Inter"/>
              </a:rPr>
              <a:t>We have balanced data</a:t>
            </a:r>
            <a:r>
              <a:rPr lang="en-US" sz="2800" b="1" dirty="0">
                <a:solidFill>
                  <a:srgbClr val="4A94A6"/>
                </a:solidFill>
                <a:effectLst/>
                <a:latin typeface="Inter"/>
                <a:sym typeface="Wingdings" panose="05000000000000000000" pitchFamily="2" charset="2"/>
              </a:rPr>
              <a:t></a:t>
            </a:r>
            <a:r>
              <a:rPr lang="ar-SA" sz="2800" b="1" dirty="0">
                <a:solidFill>
                  <a:srgbClr val="4A94A6"/>
                </a:solidFill>
                <a:effectLst/>
                <a:latin typeface="Inter"/>
              </a:rPr>
              <a:t> </a:t>
            </a:r>
            <a:r>
              <a:rPr lang="ar-SA" sz="2800" b="1" dirty="0">
                <a:solidFill>
                  <a:srgbClr val="4A94A6"/>
                </a:solidFill>
                <a:effectLst/>
                <a:latin typeface="Inter"/>
                <a:sym typeface="Wingdings" panose="05000000000000000000" pitchFamily="2" charset="2"/>
              </a:rPr>
              <a:t></a:t>
            </a:r>
            <a:endParaRPr lang="en-US" sz="2800" b="1" dirty="0">
              <a:solidFill>
                <a:srgbClr val="4A94A6"/>
              </a:solidFill>
              <a:effectLst/>
              <a:latin typeface="Inter"/>
            </a:endParaRPr>
          </a:p>
          <a:p>
            <a:br>
              <a:rPr lang="en-US" sz="2800" b="1" i="0" dirty="0">
                <a:solidFill>
                  <a:srgbClr val="4A94A6"/>
                </a:solidFill>
                <a:effectLst/>
                <a:latin typeface="Inter"/>
              </a:rPr>
            </a:br>
            <a:endParaRPr lang="ar-SA" sz="2800" b="1" dirty="0">
              <a:solidFill>
                <a:srgbClr val="4A94A6"/>
              </a:solidFill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6540B2E1-7C58-427B-9BBE-D25D8303F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02" r="55926" b="9999"/>
          <a:stretch/>
        </p:blipFill>
        <p:spPr>
          <a:xfrm>
            <a:off x="952500" y="796413"/>
            <a:ext cx="5227074" cy="537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567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ستطيل 7">
            <a:extLst>
              <a:ext uri="{FF2B5EF4-FFF2-40B4-BE49-F238E27FC236}">
                <a16:creationId xmlns:a16="http://schemas.microsoft.com/office/drawing/2014/main" id="{555B5CA1-B810-4F12-9012-CAD8E4B4F8B0}"/>
              </a:ext>
            </a:extLst>
          </p:cNvPr>
          <p:cNvSpPr/>
          <p:nvPr/>
        </p:nvSpPr>
        <p:spPr>
          <a:xfrm>
            <a:off x="159465" y="442453"/>
            <a:ext cx="7296764" cy="6164825"/>
          </a:xfrm>
          <a:prstGeom prst="rect">
            <a:avLst/>
          </a:prstGeom>
          <a:solidFill>
            <a:srgbClr val="435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9AA2B6FB-4E43-4010-8749-C13707A8B9ED}"/>
              </a:ext>
            </a:extLst>
          </p:cNvPr>
          <p:cNvSpPr txBox="1"/>
          <p:nvPr/>
        </p:nvSpPr>
        <p:spPr>
          <a:xfrm>
            <a:off x="7727233" y="775386"/>
            <a:ext cx="4373881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4000" b="1" dirty="0">
                <a:solidFill>
                  <a:srgbClr val="43567F"/>
                </a:solidFill>
                <a:latin typeface="Roboto Mono"/>
              </a:rPr>
              <a:t>Find the most effected age </a:t>
            </a:r>
            <a:br>
              <a:rPr lang="en-US" sz="4000" b="1" i="0" dirty="0">
                <a:solidFill>
                  <a:srgbClr val="43567F"/>
                </a:solidFill>
                <a:effectLst/>
                <a:latin typeface="Roboto Mono"/>
              </a:rPr>
            </a:br>
            <a:endParaRPr lang="ar-SA" sz="4000" b="1" dirty="0">
              <a:solidFill>
                <a:srgbClr val="43567F"/>
              </a:solidFill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BE357043-CCD0-437F-90CB-24B13EF8F3FC}"/>
              </a:ext>
            </a:extLst>
          </p:cNvPr>
          <p:cNvSpPr txBox="1"/>
          <p:nvPr/>
        </p:nvSpPr>
        <p:spPr>
          <a:xfrm>
            <a:off x="7455311" y="2847790"/>
            <a:ext cx="60947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4A94A6"/>
                </a:solidFill>
                <a:effectLst/>
                <a:latin typeface="Inter"/>
              </a:rPr>
              <a:t>Almost the 50’s </a:t>
            </a:r>
            <a:r>
              <a:rPr lang="en-US" sz="2800" b="1" dirty="0">
                <a:solidFill>
                  <a:srgbClr val="4A94A6"/>
                </a:solidFill>
                <a:effectLst/>
                <a:latin typeface="Inter"/>
                <a:sym typeface="Wingdings" panose="05000000000000000000" pitchFamily="2" charset="2"/>
              </a:rPr>
              <a:t></a:t>
            </a:r>
            <a:endParaRPr lang="en-US" sz="2800" b="1" dirty="0">
              <a:solidFill>
                <a:srgbClr val="4A94A6"/>
              </a:solidFill>
              <a:effectLst/>
              <a:latin typeface="Inter"/>
            </a:endParaRPr>
          </a:p>
          <a:p>
            <a:br>
              <a:rPr lang="en-US" sz="2800" b="1" i="0" dirty="0">
                <a:solidFill>
                  <a:srgbClr val="4A94A6"/>
                </a:solidFill>
                <a:effectLst/>
                <a:latin typeface="Inter"/>
              </a:rPr>
            </a:br>
            <a:endParaRPr lang="ar-SA" sz="2800" b="1" dirty="0">
              <a:solidFill>
                <a:srgbClr val="4A94A6"/>
              </a:solidFill>
            </a:endParaRPr>
          </a:p>
        </p:txBody>
      </p:sp>
      <p:pic>
        <p:nvPicPr>
          <p:cNvPr id="6" name="صورة 5">
            <a:extLst>
              <a:ext uri="{FF2B5EF4-FFF2-40B4-BE49-F238E27FC236}">
                <a16:creationId xmlns:a16="http://schemas.microsoft.com/office/drawing/2014/main" id="{176D36DF-58B2-4EE3-87A1-96F9E080F4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52" t="32472" r="29402" b="10646"/>
          <a:stretch/>
        </p:blipFill>
        <p:spPr>
          <a:xfrm>
            <a:off x="787195" y="1651818"/>
            <a:ext cx="6238568" cy="390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26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ستطيل 7">
            <a:extLst>
              <a:ext uri="{FF2B5EF4-FFF2-40B4-BE49-F238E27FC236}">
                <a16:creationId xmlns:a16="http://schemas.microsoft.com/office/drawing/2014/main" id="{555B5CA1-B810-4F12-9012-CAD8E4B4F8B0}"/>
              </a:ext>
            </a:extLst>
          </p:cNvPr>
          <p:cNvSpPr/>
          <p:nvPr/>
        </p:nvSpPr>
        <p:spPr>
          <a:xfrm>
            <a:off x="159465" y="442453"/>
            <a:ext cx="7296764" cy="6164825"/>
          </a:xfrm>
          <a:prstGeom prst="rect">
            <a:avLst/>
          </a:prstGeom>
          <a:solidFill>
            <a:srgbClr val="435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9AA2B6FB-4E43-4010-8749-C13707A8B9ED}"/>
              </a:ext>
            </a:extLst>
          </p:cNvPr>
          <p:cNvSpPr txBox="1"/>
          <p:nvPr/>
        </p:nvSpPr>
        <p:spPr>
          <a:xfrm>
            <a:off x="7727233" y="775386"/>
            <a:ext cx="4373881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4000" b="1" dirty="0">
                <a:solidFill>
                  <a:srgbClr val="43567F"/>
                </a:solidFill>
                <a:latin typeface="Roboto Mono"/>
              </a:rPr>
              <a:t>Find the most effected </a:t>
            </a:r>
            <a:r>
              <a:rPr lang="en-US" sz="4000" b="1" dirty="0" err="1">
                <a:solidFill>
                  <a:srgbClr val="43567F"/>
                </a:solidFill>
                <a:latin typeface="Roboto Mono"/>
              </a:rPr>
              <a:t>gendr</a:t>
            </a:r>
            <a:r>
              <a:rPr lang="en-US" sz="4000" b="1" dirty="0">
                <a:solidFill>
                  <a:srgbClr val="43567F"/>
                </a:solidFill>
                <a:latin typeface="Roboto Mono"/>
              </a:rPr>
              <a:t> </a:t>
            </a:r>
            <a:br>
              <a:rPr lang="en-US" sz="4000" b="1" i="0" dirty="0">
                <a:solidFill>
                  <a:srgbClr val="43567F"/>
                </a:solidFill>
                <a:effectLst/>
                <a:latin typeface="Roboto Mono"/>
              </a:rPr>
            </a:br>
            <a:endParaRPr lang="ar-SA" sz="4000" b="1" dirty="0">
              <a:solidFill>
                <a:srgbClr val="43567F"/>
              </a:solidFill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BE357043-CCD0-437F-90CB-24B13EF8F3FC}"/>
              </a:ext>
            </a:extLst>
          </p:cNvPr>
          <p:cNvSpPr txBox="1"/>
          <p:nvPr/>
        </p:nvSpPr>
        <p:spPr>
          <a:xfrm>
            <a:off x="7455311" y="2847790"/>
            <a:ext cx="609477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4A94A6"/>
                </a:solidFill>
                <a:effectLst/>
                <a:latin typeface="Inter"/>
              </a:rPr>
              <a:t>Women suffer</a:t>
            </a:r>
          </a:p>
          <a:p>
            <a:pPr algn="l"/>
            <a:r>
              <a:rPr lang="en-US" sz="2800" b="1" dirty="0">
                <a:solidFill>
                  <a:srgbClr val="4A94A6"/>
                </a:solidFill>
                <a:effectLst/>
                <a:latin typeface="Inter"/>
              </a:rPr>
              <a:t> from cardiovascular diseases</a:t>
            </a:r>
          </a:p>
          <a:p>
            <a:pPr algn="l"/>
            <a:r>
              <a:rPr lang="en-US" sz="2800" b="1" dirty="0">
                <a:solidFill>
                  <a:srgbClr val="4A94A6"/>
                </a:solidFill>
                <a:effectLst/>
                <a:latin typeface="Inter"/>
              </a:rPr>
              <a:t> more than men </a:t>
            </a:r>
            <a:r>
              <a:rPr lang="en-US" sz="2800" b="1" dirty="0">
                <a:solidFill>
                  <a:srgbClr val="4A94A6"/>
                </a:solidFill>
                <a:effectLst/>
                <a:latin typeface="Inter"/>
                <a:sym typeface="Wingdings" panose="05000000000000000000" pitchFamily="2" charset="2"/>
              </a:rPr>
              <a:t></a:t>
            </a:r>
            <a:endParaRPr lang="en-US" sz="2800" b="1" dirty="0">
              <a:solidFill>
                <a:srgbClr val="4A94A6"/>
              </a:solidFill>
              <a:effectLst/>
              <a:latin typeface="Inter"/>
            </a:endParaRPr>
          </a:p>
          <a:p>
            <a:br>
              <a:rPr lang="en-US" sz="2800" b="1" i="0" dirty="0">
                <a:solidFill>
                  <a:srgbClr val="4A94A6"/>
                </a:solidFill>
                <a:effectLst/>
                <a:latin typeface="Inter"/>
              </a:rPr>
            </a:br>
            <a:endParaRPr lang="ar-SA" sz="2800" b="1" dirty="0">
              <a:solidFill>
                <a:srgbClr val="4A94A6"/>
              </a:solidFill>
            </a:endParaRPr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AF69BA52-688C-48D2-A8CE-7E79C12577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7" t="57527" r="55496" b="9785"/>
          <a:stretch/>
        </p:blipFill>
        <p:spPr>
          <a:xfrm>
            <a:off x="724975" y="995114"/>
            <a:ext cx="6164826" cy="509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98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ستطيل 7">
            <a:extLst>
              <a:ext uri="{FF2B5EF4-FFF2-40B4-BE49-F238E27FC236}">
                <a16:creationId xmlns:a16="http://schemas.microsoft.com/office/drawing/2014/main" id="{555B5CA1-B810-4F12-9012-CAD8E4B4F8B0}"/>
              </a:ext>
            </a:extLst>
          </p:cNvPr>
          <p:cNvSpPr/>
          <p:nvPr/>
        </p:nvSpPr>
        <p:spPr>
          <a:xfrm>
            <a:off x="159465" y="442453"/>
            <a:ext cx="7296764" cy="6164825"/>
          </a:xfrm>
          <a:prstGeom prst="rect">
            <a:avLst/>
          </a:prstGeom>
          <a:solidFill>
            <a:srgbClr val="435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9AA2B6FB-4E43-4010-8749-C13707A8B9ED}"/>
              </a:ext>
            </a:extLst>
          </p:cNvPr>
          <p:cNvSpPr txBox="1"/>
          <p:nvPr/>
        </p:nvSpPr>
        <p:spPr>
          <a:xfrm>
            <a:off x="7727233" y="775386"/>
            <a:ext cx="4373881" cy="501675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4000" b="1" dirty="0">
                <a:solidFill>
                  <a:srgbClr val="43567F"/>
                </a:solidFill>
                <a:latin typeface="Roboto Mono"/>
              </a:rPr>
              <a:t>find if smoke affecting the occurrence of cardiovascular disease</a:t>
            </a:r>
          </a:p>
          <a:p>
            <a:pPr algn="l"/>
            <a:endParaRPr lang="en-US" sz="4000" b="1" dirty="0">
              <a:solidFill>
                <a:srgbClr val="43567F"/>
              </a:solidFill>
              <a:latin typeface="Roboto Mono"/>
            </a:endParaRPr>
          </a:p>
          <a:p>
            <a:pPr algn="l"/>
            <a:r>
              <a:rPr lang="en-US" sz="4000" b="1" dirty="0">
                <a:solidFill>
                  <a:srgbClr val="43567F"/>
                </a:solidFill>
                <a:latin typeface="Roboto Mono"/>
              </a:rPr>
              <a:t> </a:t>
            </a:r>
            <a:r>
              <a:rPr lang="en-US" sz="4000" b="1" dirty="0">
                <a:solidFill>
                  <a:srgbClr val="4A94A6"/>
                </a:solidFill>
                <a:latin typeface="Roboto Mono"/>
              </a:rPr>
              <a:t>!!</a:t>
            </a:r>
            <a:br>
              <a:rPr lang="en-US" sz="4000" b="1" i="0" dirty="0">
                <a:solidFill>
                  <a:srgbClr val="43567F"/>
                </a:solidFill>
                <a:effectLst/>
                <a:latin typeface="Roboto Mono"/>
              </a:rPr>
            </a:br>
            <a:endParaRPr lang="ar-SA" sz="4000" b="1" dirty="0">
              <a:solidFill>
                <a:srgbClr val="43567F"/>
              </a:solidFill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18934D54-D009-4ED8-954C-2FCDD5728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4" t="46238" r="55926" b="23655"/>
          <a:stretch/>
        </p:blipFill>
        <p:spPr>
          <a:xfrm>
            <a:off x="405581" y="1408471"/>
            <a:ext cx="6666363" cy="381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717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ستطيل 7">
            <a:extLst>
              <a:ext uri="{FF2B5EF4-FFF2-40B4-BE49-F238E27FC236}">
                <a16:creationId xmlns:a16="http://schemas.microsoft.com/office/drawing/2014/main" id="{555B5CA1-B810-4F12-9012-CAD8E4B4F8B0}"/>
              </a:ext>
            </a:extLst>
          </p:cNvPr>
          <p:cNvSpPr/>
          <p:nvPr/>
        </p:nvSpPr>
        <p:spPr>
          <a:xfrm>
            <a:off x="497758" y="2234381"/>
            <a:ext cx="11035481" cy="2300748"/>
          </a:xfrm>
          <a:prstGeom prst="rect">
            <a:avLst/>
          </a:prstGeom>
          <a:solidFill>
            <a:srgbClr val="435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22193E66-9E88-4E16-8E22-310C5E903BEE}"/>
              </a:ext>
            </a:extLst>
          </p:cNvPr>
          <p:cNvSpPr txBox="1"/>
          <p:nvPr/>
        </p:nvSpPr>
        <p:spPr>
          <a:xfrm>
            <a:off x="1061884" y="501446"/>
            <a:ext cx="10596715" cy="11387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4000" b="1" dirty="0">
                <a:solidFill>
                  <a:srgbClr val="43567F"/>
                </a:solidFill>
                <a:latin typeface="Inter"/>
              </a:rPr>
              <a:t>Converting age</a:t>
            </a:r>
          </a:p>
          <a:p>
            <a:pPr algn="l"/>
            <a:r>
              <a:rPr lang="en-US" sz="2800" b="1" dirty="0">
                <a:solidFill>
                  <a:srgbClr val="4A94A6"/>
                </a:solidFill>
                <a:effectLst/>
                <a:latin typeface="Inter"/>
              </a:rPr>
              <a:t>From days to years</a:t>
            </a:r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16907D56-D5B1-4A8E-BA8C-81E0EB770C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43" b="65269"/>
          <a:stretch/>
        </p:blipFill>
        <p:spPr>
          <a:xfrm>
            <a:off x="952500" y="2743200"/>
            <a:ext cx="10287000" cy="870155"/>
          </a:xfrm>
          <a:prstGeom prst="rect">
            <a:avLst/>
          </a:prstGeom>
        </p:spPr>
      </p:pic>
      <p:pic>
        <p:nvPicPr>
          <p:cNvPr id="6" name="صورة 5">
            <a:extLst>
              <a:ext uri="{FF2B5EF4-FFF2-40B4-BE49-F238E27FC236}">
                <a16:creationId xmlns:a16="http://schemas.microsoft.com/office/drawing/2014/main" id="{9A986B27-7D19-4579-9D21-DE913E9E30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624" b="38817"/>
          <a:stretch/>
        </p:blipFill>
        <p:spPr>
          <a:xfrm>
            <a:off x="952500" y="3731341"/>
            <a:ext cx="10287000" cy="44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66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ستطيل 7">
            <a:extLst>
              <a:ext uri="{FF2B5EF4-FFF2-40B4-BE49-F238E27FC236}">
                <a16:creationId xmlns:a16="http://schemas.microsoft.com/office/drawing/2014/main" id="{555B5CA1-B810-4F12-9012-CAD8E4B4F8B0}"/>
              </a:ext>
            </a:extLst>
          </p:cNvPr>
          <p:cNvSpPr/>
          <p:nvPr/>
        </p:nvSpPr>
        <p:spPr>
          <a:xfrm>
            <a:off x="497758" y="2234380"/>
            <a:ext cx="11035481" cy="3849329"/>
          </a:xfrm>
          <a:prstGeom prst="rect">
            <a:avLst/>
          </a:prstGeom>
          <a:solidFill>
            <a:srgbClr val="435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22193E66-9E88-4E16-8E22-310C5E903BEE}"/>
              </a:ext>
            </a:extLst>
          </p:cNvPr>
          <p:cNvSpPr txBox="1"/>
          <p:nvPr/>
        </p:nvSpPr>
        <p:spPr>
          <a:xfrm>
            <a:off x="1061884" y="501446"/>
            <a:ext cx="1059671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4000" b="1" dirty="0">
                <a:solidFill>
                  <a:srgbClr val="43567F"/>
                </a:solidFill>
                <a:latin typeface="Inter"/>
              </a:rPr>
              <a:t>Logistic regression</a:t>
            </a:r>
          </a:p>
          <a:p>
            <a:pPr algn="l"/>
            <a:endParaRPr lang="ar-SA" sz="2800" b="1" dirty="0">
              <a:solidFill>
                <a:srgbClr val="4A94A6"/>
              </a:solidFill>
              <a:effectLst/>
              <a:latin typeface="Inter"/>
            </a:endParaRPr>
          </a:p>
          <a:p>
            <a:pPr algn="l"/>
            <a:r>
              <a:rPr lang="en-US" sz="2800" b="1" dirty="0">
                <a:solidFill>
                  <a:srgbClr val="4A94A6"/>
                </a:solidFill>
                <a:effectLst/>
                <a:latin typeface="Inter"/>
              </a:rPr>
              <a:t>Accuracy 62%</a:t>
            </a:r>
            <a:endParaRPr lang="ar-SA" sz="2800" b="1" dirty="0">
              <a:solidFill>
                <a:srgbClr val="4A94A6"/>
              </a:solidFill>
              <a:effectLst/>
              <a:latin typeface="Inter"/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1F953E80-14DB-4DB3-AB9C-E7A0189070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860" b="16667"/>
          <a:stretch/>
        </p:blipFill>
        <p:spPr>
          <a:xfrm>
            <a:off x="952500" y="2802194"/>
            <a:ext cx="10287000" cy="291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29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ستطيل 7">
            <a:extLst>
              <a:ext uri="{FF2B5EF4-FFF2-40B4-BE49-F238E27FC236}">
                <a16:creationId xmlns:a16="http://schemas.microsoft.com/office/drawing/2014/main" id="{555B5CA1-B810-4F12-9012-CAD8E4B4F8B0}"/>
              </a:ext>
            </a:extLst>
          </p:cNvPr>
          <p:cNvSpPr/>
          <p:nvPr/>
        </p:nvSpPr>
        <p:spPr>
          <a:xfrm>
            <a:off x="497758" y="2234380"/>
            <a:ext cx="11035481" cy="3849329"/>
          </a:xfrm>
          <a:prstGeom prst="rect">
            <a:avLst/>
          </a:prstGeom>
          <a:solidFill>
            <a:srgbClr val="435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22193E66-9E88-4E16-8E22-310C5E903BEE}"/>
              </a:ext>
            </a:extLst>
          </p:cNvPr>
          <p:cNvSpPr txBox="1"/>
          <p:nvPr/>
        </p:nvSpPr>
        <p:spPr>
          <a:xfrm>
            <a:off x="1061884" y="501446"/>
            <a:ext cx="10596715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4000" b="1" dirty="0">
                <a:solidFill>
                  <a:srgbClr val="43567F"/>
                </a:solidFill>
                <a:latin typeface="Inter"/>
              </a:rPr>
              <a:t>Random forest classifier</a:t>
            </a:r>
          </a:p>
          <a:p>
            <a:pPr algn="l"/>
            <a:endParaRPr lang="ar-SA" sz="2800" b="1" dirty="0">
              <a:solidFill>
                <a:srgbClr val="4A94A6"/>
              </a:solidFill>
              <a:effectLst/>
              <a:latin typeface="Inter"/>
            </a:endParaRPr>
          </a:p>
          <a:p>
            <a:pPr algn="l"/>
            <a:r>
              <a:rPr lang="en-US" sz="2800" b="1" dirty="0">
                <a:solidFill>
                  <a:srgbClr val="4A94A6"/>
                </a:solidFill>
                <a:effectLst/>
                <a:latin typeface="Inter"/>
              </a:rPr>
              <a:t>Accuracy 72%</a:t>
            </a:r>
            <a:endParaRPr lang="ar-SA" sz="2800" b="1" dirty="0">
              <a:solidFill>
                <a:srgbClr val="4A94A6"/>
              </a:solidFill>
              <a:effectLst/>
              <a:latin typeface="Inter"/>
            </a:endParaRPr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934881FB-B0E3-471C-9AC0-A66AB8287B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645" b="30108"/>
          <a:stretch/>
        </p:blipFill>
        <p:spPr>
          <a:xfrm>
            <a:off x="952500" y="2787445"/>
            <a:ext cx="10287000" cy="200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993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عنوان فرعي 2">
            <a:extLst>
              <a:ext uri="{FF2B5EF4-FFF2-40B4-BE49-F238E27FC236}">
                <a16:creationId xmlns:a16="http://schemas.microsoft.com/office/drawing/2014/main" id="{3216FEAE-ACE3-4E05-B87F-0813435BA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0148" y="2274683"/>
            <a:ext cx="9144000" cy="1655762"/>
          </a:xfrm>
          <a:solidFill>
            <a:srgbClr val="43567F"/>
          </a:solidFill>
        </p:spPr>
        <p:txBody>
          <a:bodyPr/>
          <a:lstStyle/>
          <a:p>
            <a:r>
              <a:rPr lang="en-US" dirty="0">
                <a:solidFill>
                  <a:srgbClr val="E68758"/>
                </a:solidFill>
              </a:rPr>
              <a:t>Thanks </a:t>
            </a:r>
            <a:r>
              <a:rPr lang="en-US" dirty="0">
                <a:solidFill>
                  <a:srgbClr val="E68758"/>
                </a:solidFill>
                <a:sym typeface="Wingdings" panose="05000000000000000000" pitchFamily="2" charset="2"/>
              </a:rPr>
              <a:t></a:t>
            </a:r>
            <a:endParaRPr lang="ar-SA" dirty="0">
              <a:solidFill>
                <a:srgbClr val="E687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066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مربع نص 18">
            <a:extLst>
              <a:ext uri="{FF2B5EF4-FFF2-40B4-BE49-F238E27FC236}">
                <a16:creationId xmlns:a16="http://schemas.microsoft.com/office/drawing/2014/main" id="{234F689A-6DA7-4687-9481-070A7CD97C24}"/>
              </a:ext>
            </a:extLst>
          </p:cNvPr>
          <p:cNvSpPr txBox="1"/>
          <p:nvPr/>
        </p:nvSpPr>
        <p:spPr>
          <a:xfrm>
            <a:off x="3148781" y="-390829"/>
            <a:ext cx="6924367" cy="186204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1500" b="1" dirty="0">
                <a:solidFill>
                  <a:srgbClr val="4A94A6"/>
                </a:solidFill>
              </a:rPr>
              <a:t>WHY?</a:t>
            </a:r>
            <a:endParaRPr lang="ar-SA" sz="11500" b="1" dirty="0">
              <a:solidFill>
                <a:srgbClr val="4A94A6"/>
              </a:solidFill>
            </a:endParaRPr>
          </a:p>
        </p:txBody>
      </p:sp>
      <p:grpSp>
        <p:nvGrpSpPr>
          <p:cNvPr id="18" name="مجموعة 17">
            <a:extLst>
              <a:ext uri="{FF2B5EF4-FFF2-40B4-BE49-F238E27FC236}">
                <a16:creationId xmlns:a16="http://schemas.microsoft.com/office/drawing/2014/main" id="{535C363C-47A1-4B51-990A-BD8869E54C1A}"/>
              </a:ext>
            </a:extLst>
          </p:cNvPr>
          <p:cNvGrpSpPr/>
          <p:nvPr/>
        </p:nvGrpSpPr>
        <p:grpSpPr>
          <a:xfrm>
            <a:off x="498986" y="943896"/>
            <a:ext cx="11194027" cy="5914104"/>
            <a:chOff x="943896" y="361335"/>
            <a:chExt cx="10317726" cy="5825614"/>
          </a:xfrm>
        </p:grpSpPr>
        <p:pic>
          <p:nvPicPr>
            <p:cNvPr id="7" name="صورة 6">
              <a:extLst>
                <a:ext uri="{FF2B5EF4-FFF2-40B4-BE49-F238E27FC236}">
                  <a16:creationId xmlns:a16="http://schemas.microsoft.com/office/drawing/2014/main" id="{2EEF3365-2255-4C4F-AF37-C4A216611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99" t="10430" b="4624"/>
            <a:stretch/>
          </p:blipFill>
          <p:spPr>
            <a:xfrm>
              <a:off x="943896" y="361335"/>
              <a:ext cx="10317726" cy="5825614"/>
            </a:xfrm>
            <a:prstGeom prst="rect">
              <a:avLst/>
            </a:prstGeom>
          </p:spPr>
        </p:pic>
        <p:sp>
          <p:nvSpPr>
            <p:cNvPr id="12" name="شكل بيضاوي 11">
              <a:extLst>
                <a:ext uri="{FF2B5EF4-FFF2-40B4-BE49-F238E27FC236}">
                  <a16:creationId xmlns:a16="http://schemas.microsoft.com/office/drawing/2014/main" id="{DE3C9A87-FF61-4D67-BE1F-F6FFE4581BCE}"/>
                </a:ext>
              </a:extLst>
            </p:cNvPr>
            <p:cNvSpPr/>
            <p:nvPr/>
          </p:nvSpPr>
          <p:spPr>
            <a:xfrm>
              <a:off x="4218039" y="2772694"/>
              <a:ext cx="2839064" cy="1555955"/>
            </a:xfrm>
            <a:prstGeom prst="ellipse">
              <a:avLst/>
            </a:prstGeom>
            <a:solidFill>
              <a:srgbClr val="FCF7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SA"/>
            </a:p>
          </p:txBody>
        </p:sp>
        <p:pic>
          <p:nvPicPr>
            <p:cNvPr id="11" name="صورة 10">
              <a:extLst>
                <a:ext uri="{FF2B5EF4-FFF2-40B4-BE49-F238E27FC236}">
                  <a16:creationId xmlns:a16="http://schemas.microsoft.com/office/drawing/2014/main" id="{D1E3DEAB-B863-4F8E-A456-B5BF44563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9549" b="47979" l="28432" r="34626"/>
                      </a14:imgEffect>
                    </a14:imgLayer>
                  </a14:imgProps>
                </a:ext>
              </a:extLst>
            </a:blip>
            <a:srcRect l="27658" t="38495" r="64600" b="50967"/>
            <a:stretch/>
          </p:blipFill>
          <p:spPr>
            <a:xfrm>
              <a:off x="4787695" y="2790655"/>
              <a:ext cx="1685003" cy="1528986"/>
            </a:xfrm>
            <a:prstGeom prst="rect">
              <a:avLst/>
            </a:prstGeom>
          </p:spPr>
        </p:pic>
        <p:pic>
          <p:nvPicPr>
            <p:cNvPr id="17" name="صورة 16">
              <a:extLst>
                <a:ext uri="{FF2B5EF4-FFF2-40B4-BE49-F238E27FC236}">
                  <a16:creationId xmlns:a16="http://schemas.microsoft.com/office/drawing/2014/main" id="{8997A10E-1E1A-4D7C-802E-4701622AC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9307" t="42150" r="64457" b="54302"/>
            <a:stretch/>
          </p:blipFill>
          <p:spPr>
            <a:xfrm>
              <a:off x="4787695" y="3759981"/>
              <a:ext cx="1585451" cy="6013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00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مستطيل 10">
            <a:extLst>
              <a:ext uri="{FF2B5EF4-FFF2-40B4-BE49-F238E27FC236}">
                <a16:creationId xmlns:a16="http://schemas.microsoft.com/office/drawing/2014/main" id="{5725D2BE-64A8-4791-833B-AA334B476CB9}"/>
              </a:ext>
            </a:extLst>
          </p:cNvPr>
          <p:cNvSpPr/>
          <p:nvPr/>
        </p:nvSpPr>
        <p:spPr>
          <a:xfrm>
            <a:off x="95865" y="2057399"/>
            <a:ext cx="11913956" cy="2662084"/>
          </a:xfrm>
          <a:prstGeom prst="rect">
            <a:avLst/>
          </a:prstGeom>
          <a:solidFill>
            <a:srgbClr val="435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5" name="صورة 4">
            <a:extLst>
              <a:ext uri="{FF2B5EF4-FFF2-40B4-BE49-F238E27FC236}">
                <a16:creationId xmlns:a16="http://schemas.microsoft.com/office/drawing/2014/main" id="{4E778381-B291-4C64-BE01-701FA4900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28" t="29033" r="29618" b="48819"/>
          <a:stretch/>
        </p:blipFill>
        <p:spPr>
          <a:xfrm>
            <a:off x="162231" y="2202650"/>
            <a:ext cx="11740944" cy="2378954"/>
          </a:xfrm>
          <a:prstGeom prst="rect">
            <a:avLst/>
          </a:prstGeom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id="{3592530E-E201-450B-B553-0439E124C295}"/>
              </a:ext>
            </a:extLst>
          </p:cNvPr>
          <p:cNvSpPr txBox="1"/>
          <p:nvPr/>
        </p:nvSpPr>
        <p:spPr>
          <a:xfrm>
            <a:off x="355190" y="378993"/>
            <a:ext cx="1148161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3567F"/>
                </a:solidFill>
                <a:effectLst/>
                <a:latin typeface="Inter"/>
              </a:rPr>
              <a:t>The dataset contains information about patients doing cardiovascular disease examination.</a:t>
            </a:r>
            <a:br>
              <a:rPr lang="en-US" sz="2800" b="1" dirty="0">
                <a:solidFill>
                  <a:srgbClr val="43567F"/>
                </a:solidFill>
              </a:rPr>
            </a:br>
            <a:endParaRPr lang="ar-SA" sz="2800" b="1" dirty="0">
              <a:solidFill>
                <a:srgbClr val="4356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887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مستطيل 10">
            <a:extLst>
              <a:ext uri="{FF2B5EF4-FFF2-40B4-BE49-F238E27FC236}">
                <a16:creationId xmlns:a16="http://schemas.microsoft.com/office/drawing/2014/main" id="{5725D2BE-64A8-4791-833B-AA334B476CB9}"/>
              </a:ext>
            </a:extLst>
          </p:cNvPr>
          <p:cNvSpPr/>
          <p:nvPr/>
        </p:nvSpPr>
        <p:spPr>
          <a:xfrm>
            <a:off x="95865" y="2920181"/>
            <a:ext cx="11913956" cy="1799302"/>
          </a:xfrm>
          <a:prstGeom prst="rect">
            <a:avLst/>
          </a:prstGeom>
          <a:solidFill>
            <a:srgbClr val="435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3592530E-E201-450B-B553-0439E124C295}"/>
              </a:ext>
            </a:extLst>
          </p:cNvPr>
          <p:cNvSpPr txBox="1"/>
          <p:nvPr/>
        </p:nvSpPr>
        <p:spPr>
          <a:xfrm>
            <a:off x="355190" y="378993"/>
            <a:ext cx="1148161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43567F"/>
                </a:solidFill>
                <a:effectLst/>
                <a:latin typeface="Inter"/>
              </a:rPr>
              <a:t>the number of rows and columns in dataset.</a:t>
            </a:r>
            <a:br>
              <a:rPr lang="en-US" sz="2800" b="1" dirty="0">
                <a:solidFill>
                  <a:srgbClr val="43567F"/>
                </a:solidFill>
              </a:rPr>
            </a:br>
            <a:endParaRPr lang="ar-SA" sz="2800" b="1" dirty="0">
              <a:solidFill>
                <a:srgbClr val="43567F"/>
              </a:solidFill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B65325D5-EFC7-4DDA-84F8-8AD5E6C24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b="39247"/>
          <a:stretch/>
        </p:blipFill>
        <p:spPr>
          <a:xfrm>
            <a:off x="693173" y="3266769"/>
            <a:ext cx="10755177" cy="980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16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ستطيل 7">
            <a:extLst>
              <a:ext uri="{FF2B5EF4-FFF2-40B4-BE49-F238E27FC236}">
                <a16:creationId xmlns:a16="http://schemas.microsoft.com/office/drawing/2014/main" id="{555B5CA1-B810-4F12-9012-CAD8E4B4F8B0}"/>
              </a:ext>
            </a:extLst>
          </p:cNvPr>
          <p:cNvSpPr/>
          <p:nvPr/>
        </p:nvSpPr>
        <p:spPr>
          <a:xfrm>
            <a:off x="497758" y="287592"/>
            <a:ext cx="5976783" cy="6297563"/>
          </a:xfrm>
          <a:prstGeom prst="rect">
            <a:avLst/>
          </a:prstGeom>
          <a:solidFill>
            <a:srgbClr val="435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7" name="صورة 6">
            <a:extLst>
              <a:ext uri="{FF2B5EF4-FFF2-40B4-BE49-F238E27FC236}">
                <a16:creationId xmlns:a16="http://schemas.microsoft.com/office/drawing/2014/main" id="{FD13A600-2B69-4893-9870-B326441E3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9" t="40967" r="62020" b="11506"/>
          <a:stretch/>
        </p:blipFill>
        <p:spPr>
          <a:xfrm>
            <a:off x="731519" y="770603"/>
            <a:ext cx="5513081" cy="5320481"/>
          </a:xfrm>
          <a:prstGeom prst="rect">
            <a:avLst/>
          </a:prstGeom>
        </p:spPr>
      </p:pic>
      <p:sp>
        <p:nvSpPr>
          <p:cNvPr id="9" name="مربع نص 8">
            <a:extLst>
              <a:ext uri="{FF2B5EF4-FFF2-40B4-BE49-F238E27FC236}">
                <a16:creationId xmlns:a16="http://schemas.microsoft.com/office/drawing/2014/main" id="{9AA2B6FB-4E43-4010-8749-C13707A8B9ED}"/>
              </a:ext>
            </a:extLst>
          </p:cNvPr>
          <p:cNvSpPr txBox="1"/>
          <p:nvPr/>
        </p:nvSpPr>
        <p:spPr>
          <a:xfrm>
            <a:off x="6651523" y="501446"/>
            <a:ext cx="4373881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4000" b="1" dirty="0">
                <a:solidFill>
                  <a:srgbClr val="43567F"/>
                </a:solidFill>
                <a:effectLst/>
                <a:latin typeface="Inter"/>
              </a:rPr>
              <a:t>Checking if there's NULL value in any of the cells.</a:t>
            </a:r>
          </a:p>
          <a:p>
            <a:pPr algn="l"/>
            <a:br>
              <a:rPr lang="en-US" sz="4000" b="1" i="0" dirty="0">
                <a:solidFill>
                  <a:srgbClr val="43567F"/>
                </a:solidFill>
                <a:effectLst/>
                <a:latin typeface="Roboto Mono"/>
              </a:rPr>
            </a:br>
            <a:endParaRPr lang="ar-SA" sz="4000" b="1" dirty="0">
              <a:solidFill>
                <a:srgbClr val="43567F"/>
              </a:solidFill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BE357043-CCD0-437F-90CB-24B13EF8F3FC}"/>
              </a:ext>
            </a:extLst>
          </p:cNvPr>
          <p:cNvSpPr txBox="1"/>
          <p:nvPr/>
        </p:nvSpPr>
        <p:spPr>
          <a:xfrm>
            <a:off x="6708302" y="2632460"/>
            <a:ext cx="60947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4A94A6"/>
                </a:solidFill>
                <a:effectLst/>
                <a:latin typeface="Inter"/>
              </a:rPr>
              <a:t>There are no missing values </a:t>
            </a:r>
            <a:r>
              <a:rPr lang="en-US" sz="2800" b="1" dirty="0">
                <a:solidFill>
                  <a:srgbClr val="4A94A6"/>
                </a:solidFill>
                <a:effectLst/>
                <a:latin typeface="Inter"/>
                <a:sym typeface="Wingdings" panose="05000000000000000000" pitchFamily="2" charset="2"/>
              </a:rPr>
              <a:t></a:t>
            </a:r>
            <a:r>
              <a:rPr lang="ar-SA" sz="2800" b="1" dirty="0">
                <a:solidFill>
                  <a:srgbClr val="4A94A6"/>
                </a:solidFill>
                <a:effectLst/>
                <a:latin typeface="Inter"/>
              </a:rPr>
              <a:t> </a:t>
            </a:r>
            <a:r>
              <a:rPr lang="ar-SA" sz="2800" b="1" dirty="0">
                <a:solidFill>
                  <a:srgbClr val="4A94A6"/>
                </a:solidFill>
                <a:effectLst/>
                <a:latin typeface="Inter"/>
                <a:sym typeface="Wingdings" panose="05000000000000000000" pitchFamily="2" charset="2"/>
              </a:rPr>
              <a:t></a:t>
            </a:r>
            <a:endParaRPr lang="en-US" sz="2800" b="1" dirty="0">
              <a:solidFill>
                <a:srgbClr val="4A94A6"/>
              </a:solidFill>
              <a:effectLst/>
              <a:latin typeface="Inter"/>
            </a:endParaRPr>
          </a:p>
          <a:p>
            <a:br>
              <a:rPr lang="en-US" sz="2800" b="1" i="0" dirty="0">
                <a:solidFill>
                  <a:srgbClr val="4A94A6"/>
                </a:solidFill>
                <a:effectLst/>
                <a:latin typeface="Inter"/>
              </a:rPr>
            </a:br>
            <a:endParaRPr lang="ar-SA" sz="2800" b="1" dirty="0">
              <a:solidFill>
                <a:srgbClr val="4A94A6"/>
              </a:solidFill>
            </a:endParaRPr>
          </a:p>
        </p:txBody>
      </p:sp>
      <p:pic>
        <p:nvPicPr>
          <p:cNvPr id="13" name="صورة 12">
            <a:extLst>
              <a:ext uri="{FF2B5EF4-FFF2-40B4-BE49-F238E27FC236}">
                <a16:creationId xmlns:a16="http://schemas.microsoft.com/office/drawing/2014/main" id="{7713380C-30ED-4895-BC0E-18E5A10A3B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1" t="43439" r="79295" b="19140"/>
          <a:stretch/>
        </p:blipFill>
        <p:spPr>
          <a:xfrm>
            <a:off x="7777558" y="3141406"/>
            <a:ext cx="2656925" cy="358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20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ستطيل 7">
            <a:extLst>
              <a:ext uri="{FF2B5EF4-FFF2-40B4-BE49-F238E27FC236}">
                <a16:creationId xmlns:a16="http://schemas.microsoft.com/office/drawing/2014/main" id="{555B5CA1-B810-4F12-9012-CAD8E4B4F8B0}"/>
              </a:ext>
            </a:extLst>
          </p:cNvPr>
          <p:cNvSpPr/>
          <p:nvPr/>
        </p:nvSpPr>
        <p:spPr>
          <a:xfrm>
            <a:off x="497758" y="287592"/>
            <a:ext cx="5976783" cy="6297563"/>
          </a:xfrm>
          <a:prstGeom prst="rect">
            <a:avLst/>
          </a:prstGeom>
          <a:solidFill>
            <a:srgbClr val="435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9AA2B6FB-4E43-4010-8749-C13707A8B9ED}"/>
              </a:ext>
            </a:extLst>
          </p:cNvPr>
          <p:cNvSpPr txBox="1"/>
          <p:nvPr/>
        </p:nvSpPr>
        <p:spPr>
          <a:xfrm>
            <a:off x="6651523" y="501446"/>
            <a:ext cx="4373881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4000" b="1" dirty="0">
                <a:solidFill>
                  <a:srgbClr val="43567F"/>
                </a:solidFill>
                <a:effectLst/>
                <a:latin typeface="Inter"/>
              </a:rPr>
              <a:t>Checking if there's NULL value in each column.</a:t>
            </a:r>
          </a:p>
          <a:p>
            <a:pPr algn="l"/>
            <a:br>
              <a:rPr lang="en-US" sz="4000" b="1" i="0" dirty="0">
                <a:solidFill>
                  <a:srgbClr val="43567F"/>
                </a:solidFill>
                <a:effectLst/>
                <a:latin typeface="Roboto Mono"/>
              </a:rPr>
            </a:br>
            <a:endParaRPr lang="ar-SA" sz="4000" b="1" dirty="0">
              <a:solidFill>
                <a:srgbClr val="43567F"/>
              </a:solidFill>
            </a:endParaRPr>
          </a:p>
        </p:txBody>
      </p:sp>
      <p:sp>
        <p:nvSpPr>
          <p:cNvPr id="11" name="مربع نص 10">
            <a:extLst>
              <a:ext uri="{FF2B5EF4-FFF2-40B4-BE49-F238E27FC236}">
                <a16:creationId xmlns:a16="http://schemas.microsoft.com/office/drawing/2014/main" id="{BE357043-CCD0-437F-90CB-24B13EF8F3FC}"/>
              </a:ext>
            </a:extLst>
          </p:cNvPr>
          <p:cNvSpPr txBox="1"/>
          <p:nvPr/>
        </p:nvSpPr>
        <p:spPr>
          <a:xfrm>
            <a:off x="6708302" y="2632460"/>
            <a:ext cx="609477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dirty="0">
                <a:solidFill>
                  <a:srgbClr val="4A94A6"/>
                </a:solidFill>
                <a:effectLst/>
                <a:latin typeface="Inter"/>
              </a:rPr>
              <a:t>There are no missing values </a:t>
            </a:r>
            <a:r>
              <a:rPr lang="en-US" sz="2800" b="1" dirty="0">
                <a:solidFill>
                  <a:srgbClr val="4A94A6"/>
                </a:solidFill>
                <a:effectLst/>
                <a:latin typeface="Inter"/>
                <a:sym typeface="Wingdings" panose="05000000000000000000" pitchFamily="2" charset="2"/>
              </a:rPr>
              <a:t></a:t>
            </a:r>
            <a:r>
              <a:rPr lang="ar-SA" sz="2800" b="1" dirty="0">
                <a:solidFill>
                  <a:srgbClr val="4A94A6"/>
                </a:solidFill>
                <a:effectLst/>
                <a:latin typeface="Inter"/>
              </a:rPr>
              <a:t> </a:t>
            </a:r>
            <a:r>
              <a:rPr lang="ar-SA" sz="2800" b="1" dirty="0">
                <a:solidFill>
                  <a:srgbClr val="4A94A6"/>
                </a:solidFill>
                <a:effectLst/>
                <a:latin typeface="Inter"/>
                <a:sym typeface="Wingdings" panose="05000000000000000000" pitchFamily="2" charset="2"/>
              </a:rPr>
              <a:t></a:t>
            </a:r>
            <a:endParaRPr lang="en-US" sz="2800" b="1" dirty="0">
              <a:solidFill>
                <a:srgbClr val="4A94A6"/>
              </a:solidFill>
              <a:effectLst/>
              <a:latin typeface="Inter"/>
            </a:endParaRPr>
          </a:p>
          <a:p>
            <a:br>
              <a:rPr lang="en-US" sz="2800" b="1" i="0" dirty="0">
                <a:solidFill>
                  <a:srgbClr val="4A94A6"/>
                </a:solidFill>
                <a:effectLst/>
                <a:latin typeface="Inter"/>
              </a:rPr>
            </a:br>
            <a:endParaRPr lang="ar-SA" sz="2800" b="1" dirty="0">
              <a:solidFill>
                <a:srgbClr val="4A94A6"/>
              </a:solidFill>
            </a:endParaRPr>
          </a:p>
        </p:txBody>
      </p:sp>
      <p:pic>
        <p:nvPicPr>
          <p:cNvPr id="10" name="صورة 9">
            <a:extLst>
              <a:ext uri="{FF2B5EF4-FFF2-40B4-BE49-F238E27FC236}">
                <a16:creationId xmlns:a16="http://schemas.microsoft.com/office/drawing/2014/main" id="{2D3A5646-88E9-4354-9900-29B958DBD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21" t="43439" r="79295" b="19140"/>
          <a:stretch/>
        </p:blipFill>
        <p:spPr>
          <a:xfrm>
            <a:off x="1269835" y="629952"/>
            <a:ext cx="4150198" cy="55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6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ستطيل 7">
            <a:extLst>
              <a:ext uri="{FF2B5EF4-FFF2-40B4-BE49-F238E27FC236}">
                <a16:creationId xmlns:a16="http://schemas.microsoft.com/office/drawing/2014/main" id="{555B5CA1-B810-4F12-9012-CAD8E4B4F8B0}"/>
              </a:ext>
            </a:extLst>
          </p:cNvPr>
          <p:cNvSpPr/>
          <p:nvPr/>
        </p:nvSpPr>
        <p:spPr>
          <a:xfrm>
            <a:off x="497758" y="2234381"/>
            <a:ext cx="11035481" cy="4350774"/>
          </a:xfrm>
          <a:prstGeom prst="rect">
            <a:avLst/>
          </a:prstGeom>
          <a:solidFill>
            <a:srgbClr val="435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9" name="مربع نص 8">
            <a:extLst>
              <a:ext uri="{FF2B5EF4-FFF2-40B4-BE49-F238E27FC236}">
                <a16:creationId xmlns:a16="http://schemas.microsoft.com/office/drawing/2014/main" id="{9AA2B6FB-4E43-4010-8749-C13707A8B9ED}"/>
              </a:ext>
            </a:extLst>
          </p:cNvPr>
          <p:cNvSpPr txBox="1"/>
          <p:nvPr/>
        </p:nvSpPr>
        <p:spPr>
          <a:xfrm>
            <a:off x="1061884" y="501446"/>
            <a:ext cx="10596715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4000" b="1" dirty="0">
                <a:solidFill>
                  <a:srgbClr val="43567F"/>
                </a:solidFill>
                <a:effectLst/>
                <a:latin typeface="Inter"/>
              </a:rPr>
              <a:t>Checking the columns names</a:t>
            </a:r>
          </a:p>
          <a:p>
            <a:pPr algn="l"/>
            <a:r>
              <a:rPr lang="en-US" sz="4000" b="1" dirty="0">
                <a:solidFill>
                  <a:srgbClr val="43567F"/>
                </a:solidFill>
                <a:effectLst/>
                <a:latin typeface="Inter"/>
              </a:rPr>
              <a:t> and rename “</a:t>
            </a:r>
            <a:r>
              <a:rPr lang="en-US" sz="4000" b="1" dirty="0" err="1">
                <a:solidFill>
                  <a:srgbClr val="43567F"/>
                </a:solidFill>
                <a:effectLst/>
                <a:latin typeface="Inter"/>
              </a:rPr>
              <a:t>gluc</a:t>
            </a:r>
            <a:r>
              <a:rPr lang="en-US" sz="4000" b="1" dirty="0">
                <a:solidFill>
                  <a:srgbClr val="43567F"/>
                </a:solidFill>
                <a:effectLst/>
                <a:latin typeface="Inter"/>
              </a:rPr>
              <a:t>” </a:t>
            </a:r>
            <a:endParaRPr lang="ar-SA" sz="4000" b="1" dirty="0">
              <a:solidFill>
                <a:srgbClr val="43567F"/>
              </a:solidFill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AD9981AA-1A27-443C-962B-6FADBED9D4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118" r="42664" b="26989"/>
          <a:stretch/>
        </p:blipFill>
        <p:spPr>
          <a:xfrm>
            <a:off x="1805446" y="2470227"/>
            <a:ext cx="8046475" cy="373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82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ستطيل 7">
            <a:extLst>
              <a:ext uri="{FF2B5EF4-FFF2-40B4-BE49-F238E27FC236}">
                <a16:creationId xmlns:a16="http://schemas.microsoft.com/office/drawing/2014/main" id="{555B5CA1-B810-4F12-9012-CAD8E4B4F8B0}"/>
              </a:ext>
            </a:extLst>
          </p:cNvPr>
          <p:cNvSpPr/>
          <p:nvPr/>
        </p:nvSpPr>
        <p:spPr>
          <a:xfrm>
            <a:off x="497758" y="2234381"/>
            <a:ext cx="11035481" cy="4350774"/>
          </a:xfrm>
          <a:prstGeom prst="rect">
            <a:avLst/>
          </a:prstGeom>
          <a:solidFill>
            <a:srgbClr val="435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pic>
        <p:nvPicPr>
          <p:cNvPr id="4" name="صورة 3">
            <a:extLst>
              <a:ext uri="{FF2B5EF4-FFF2-40B4-BE49-F238E27FC236}">
                <a16:creationId xmlns:a16="http://schemas.microsoft.com/office/drawing/2014/main" id="{5931492D-676E-457C-A1CE-EBBF5FBF22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0" t="39247" b="16775"/>
          <a:stretch/>
        </p:blipFill>
        <p:spPr>
          <a:xfrm>
            <a:off x="1021940" y="2750574"/>
            <a:ext cx="10148119" cy="3016046"/>
          </a:xfrm>
          <a:prstGeom prst="rect">
            <a:avLst/>
          </a:prstGeom>
        </p:spPr>
      </p:pic>
      <p:sp>
        <p:nvSpPr>
          <p:cNvPr id="7" name="مربع نص 6">
            <a:extLst>
              <a:ext uri="{FF2B5EF4-FFF2-40B4-BE49-F238E27FC236}">
                <a16:creationId xmlns:a16="http://schemas.microsoft.com/office/drawing/2014/main" id="{22193E66-9E88-4E16-8E22-310C5E903BEE}"/>
              </a:ext>
            </a:extLst>
          </p:cNvPr>
          <p:cNvSpPr txBox="1"/>
          <p:nvPr/>
        </p:nvSpPr>
        <p:spPr>
          <a:xfrm>
            <a:off x="1061884" y="501446"/>
            <a:ext cx="10596715" cy="11387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4000" b="1" dirty="0">
                <a:solidFill>
                  <a:srgbClr val="43567F"/>
                </a:solidFill>
                <a:effectLst/>
                <a:latin typeface="Inter"/>
              </a:rPr>
              <a:t>Calculate the BMI</a:t>
            </a:r>
          </a:p>
          <a:p>
            <a:pPr algn="l"/>
            <a:r>
              <a:rPr lang="en-US" sz="2800" b="1" dirty="0">
                <a:solidFill>
                  <a:srgbClr val="4A94A6"/>
                </a:solidFill>
                <a:latin typeface="Inter"/>
              </a:rPr>
              <a:t>Wight/height^2</a:t>
            </a:r>
            <a:endParaRPr lang="ar-SA" sz="2800" b="1" dirty="0">
              <a:solidFill>
                <a:srgbClr val="4A94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602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مستطيل 7">
            <a:extLst>
              <a:ext uri="{FF2B5EF4-FFF2-40B4-BE49-F238E27FC236}">
                <a16:creationId xmlns:a16="http://schemas.microsoft.com/office/drawing/2014/main" id="{555B5CA1-B810-4F12-9012-CAD8E4B4F8B0}"/>
              </a:ext>
            </a:extLst>
          </p:cNvPr>
          <p:cNvSpPr/>
          <p:nvPr/>
        </p:nvSpPr>
        <p:spPr>
          <a:xfrm>
            <a:off x="497758" y="2234381"/>
            <a:ext cx="11035481" cy="4350774"/>
          </a:xfrm>
          <a:prstGeom prst="rect">
            <a:avLst/>
          </a:prstGeom>
          <a:solidFill>
            <a:srgbClr val="4356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SA"/>
          </a:p>
        </p:txBody>
      </p:sp>
      <p:sp>
        <p:nvSpPr>
          <p:cNvPr id="7" name="مربع نص 6">
            <a:extLst>
              <a:ext uri="{FF2B5EF4-FFF2-40B4-BE49-F238E27FC236}">
                <a16:creationId xmlns:a16="http://schemas.microsoft.com/office/drawing/2014/main" id="{22193E66-9E88-4E16-8E22-310C5E903BEE}"/>
              </a:ext>
            </a:extLst>
          </p:cNvPr>
          <p:cNvSpPr txBox="1"/>
          <p:nvPr/>
        </p:nvSpPr>
        <p:spPr>
          <a:xfrm>
            <a:off x="1061884" y="501446"/>
            <a:ext cx="10596715" cy="11387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4000" b="1" dirty="0">
                <a:solidFill>
                  <a:srgbClr val="43567F"/>
                </a:solidFill>
                <a:effectLst/>
                <a:latin typeface="Inter"/>
              </a:rPr>
              <a:t>Calculate the BMI</a:t>
            </a:r>
          </a:p>
          <a:p>
            <a:pPr algn="l"/>
            <a:r>
              <a:rPr lang="en-US" sz="2800" b="1" dirty="0">
                <a:solidFill>
                  <a:srgbClr val="4A94A6"/>
                </a:solidFill>
                <a:latin typeface="Inter"/>
              </a:rPr>
              <a:t>Wight/height^2</a:t>
            </a:r>
            <a:endParaRPr lang="ar-SA" sz="2800" b="1" dirty="0">
              <a:solidFill>
                <a:srgbClr val="4A94A6"/>
              </a:solidFill>
            </a:endParaRPr>
          </a:p>
        </p:txBody>
      </p:sp>
      <p:pic>
        <p:nvPicPr>
          <p:cNvPr id="3" name="صورة 2">
            <a:extLst>
              <a:ext uri="{FF2B5EF4-FFF2-40B4-BE49-F238E27FC236}">
                <a16:creationId xmlns:a16="http://schemas.microsoft.com/office/drawing/2014/main" id="{3092614E-280A-4CCA-B926-8A32FDB21A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688" b="28709"/>
          <a:stretch/>
        </p:blipFill>
        <p:spPr>
          <a:xfrm>
            <a:off x="952500" y="2603091"/>
            <a:ext cx="10287000" cy="33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72871"/>
      </p:ext>
    </p:extLst>
  </p:cSld>
  <p:clrMapOvr>
    <a:masterClrMapping/>
  </p:clrMapOvr>
</p:sld>
</file>

<file path=ppt/theme/theme1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نسق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</Words>
  <Application>Microsoft Office PowerPoint</Application>
  <PresentationFormat>شاشة عريضة</PresentationFormat>
  <Paragraphs>61</Paragraphs>
  <Slides>19</Slides>
  <Notes>14</Notes>
  <HiddenSlides>0</HiddenSlides>
  <MMClips>0</MMClips>
  <ScaleCrop>false</ScaleCrop>
  <HeadingPairs>
    <vt:vector size="6" baseType="variant">
      <vt:variant>
        <vt:lpstr>الخطوط المستخدمة</vt:lpstr>
      </vt:variant>
      <vt:variant>
        <vt:i4>5</vt:i4>
      </vt:variant>
      <vt:variant>
        <vt:lpstr>نسق</vt:lpstr>
      </vt:variant>
      <vt:variant>
        <vt:i4>1</vt:i4>
      </vt:variant>
      <vt:variant>
        <vt:lpstr>عناوين الشرائح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Inter</vt:lpstr>
      <vt:lpstr>Roboto Mono</vt:lpstr>
      <vt:lpstr>نسق Office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  <vt:lpstr>عرض تقديمي في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عرض تقديمي في PowerPoint</dc:title>
  <dc:creator>dedle 9</dc:creator>
  <cp:lastModifiedBy>dedle 9</cp:lastModifiedBy>
  <cp:revision>1</cp:revision>
  <dcterms:created xsi:type="dcterms:W3CDTF">2021-11-17T19:01:26Z</dcterms:created>
  <dcterms:modified xsi:type="dcterms:W3CDTF">2021-11-18T05:49:11Z</dcterms:modified>
</cp:coreProperties>
</file>